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8" r:id="rId2"/>
    <p:sldId id="259" r:id="rId3"/>
    <p:sldId id="260" r:id="rId4"/>
    <p:sldId id="280" r:id="rId5"/>
    <p:sldId id="261" r:id="rId6"/>
    <p:sldId id="262" r:id="rId7"/>
    <p:sldId id="281" r:id="rId8"/>
    <p:sldId id="268" r:id="rId9"/>
    <p:sldId id="265" r:id="rId10"/>
    <p:sldId id="273" r:id="rId11"/>
    <p:sldId id="286" r:id="rId12"/>
    <p:sldId id="284" r:id="rId13"/>
    <p:sldId id="287" r:id="rId14"/>
    <p:sldId id="288" r:id="rId15"/>
    <p:sldId id="274" r:id="rId16"/>
    <p:sldId id="278" r:id="rId17"/>
    <p:sldId id="277" r:id="rId18"/>
    <p:sldId id="266" r:id="rId19"/>
    <p:sldId id="270" r:id="rId20"/>
    <p:sldId id="272" r:id="rId21"/>
    <p:sldId id="282" r:id="rId22"/>
    <p:sldId id="283" r:id="rId23"/>
    <p:sldId id="279" r:id="rId24"/>
  </p:sldIdLst>
  <p:sldSz cx="12192000" cy="6858000"/>
  <p:notesSz cx="6858000" cy="9144000"/>
  <p:embeddedFontLst>
    <p:embeddedFont>
      <p:font typeface="망고보드 또박체 B" panose="02000503000000000000" pitchFamily="50" charset="-127"/>
      <p:regular r:id="rId26"/>
    </p:embeddedFont>
    <p:embeddedFont>
      <p:font typeface="이사만루체 Medium" panose="00000600000000000000" pitchFamily="2" charset="-127"/>
      <p:regular r:id="rId27"/>
    </p:embeddedFont>
    <p:embeddedFont>
      <p:font typeface="맑은 고딕" panose="020B0503020000020004" pitchFamily="50" charset="-127"/>
      <p:regular r:id="rId28"/>
      <p:bold r:id="rId29"/>
    </p:embeddedFont>
    <p:embeddedFont>
      <p:font typeface="Pretendard SemiBold" panose="02000703000000020004" pitchFamily="50" charset="-127"/>
      <p:bold r:id="rId30"/>
    </p:embeddedFont>
    <p:embeddedFont>
      <p:font typeface="Pretendard Medium" panose="02000603000000020004" pitchFamily="50" charset="-127"/>
      <p:regular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D37"/>
    <a:srgbClr val="FF937A"/>
    <a:srgbClr val="FFE093"/>
    <a:srgbClr val="FFEBB8"/>
    <a:srgbClr val="FFA893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0" autoAdjust="0"/>
    <p:restoredTop sz="78505" autoAdjust="0"/>
  </p:normalViewPr>
  <p:slideViewPr>
    <p:cSldViewPr snapToGrid="0">
      <p:cViewPr varScale="1">
        <p:scale>
          <a:sx n="66" d="100"/>
          <a:sy n="66" d="100"/>
        </p:scale>
        <p:origin x="1038" y="48"/>
      </p:cViewPr>
      <p:guideLst>
        <p:guide orient="horz" pos="2160"/>
        <p:guide pos="3840"/>
        <p:guide pos="393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4" d="100"/>
          <a:sy n="64" d="100"/>
        </p:scale>
        <p:origin x="2832" y="63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gif>
</file>

<file path=ppt/media/image23.gif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19C127-8BB7-432A-BBCE-87C33B8B9D22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CD16D-740B-4236-B434-5A6BECC8DD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204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안녕하세요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절약 경쟁 기반 소비 분석 플랫폼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티끌냥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소개해 드릴 발표자 강서연입니다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DCD16D-740B-4236-B434-5A6BECC8DDD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543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688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224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208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7624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350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494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150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988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051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972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085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40FBE-0562-4FF5-AA1F-9BA2EB258B33}" type="datetimeFigureOut">
              <a:rPr lang="ko-KR" altLang="en-US" smtClean="0"/>
              <a:t>2025-03-21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1696C-4D19-4D16-A826-696E6565A2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5368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gif"/><Relationship Id="rId4" Type="http://schemas.openxmlformats.org/officeDocument/2006/relationships/image" Target="../media/image22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04800" y="266700"/>
            <a:ext cx="11576050" cy="637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43451" y="2938247"/>
            <a:ext cx="312457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dirty="0" err="1" smtClean="0">
                <a:latin typeface="망고보드 또박체 B" panose="02000503000000000000" pitchFamily="50" charset="-127"/>
                <a:ea typeface="망고보드 또박체 B" panose="02000503000000000000" pitchFamily="50" charset="-127"/>
              </a:rPr>
              <a:t>티끌냥</a:t>
            </a:r>
            <a:endParaRPr lang="ko-KR" altLang="en-US" sz="8000" b="1" dirty="0">
              <a:latin typeface="망고보드 또박체 B" panose="02000503000000000000" pitchFamily="50" charset="-127"/>
              <a:ea typeface="망고보드 또박체 B" panose="02000503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32998" y="2140287"/>
            <a:ext cx="52950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절약 경쟁 기반 소비 분석 플랫폼</a:t>
            </a:r>
            <a:endParaRPr lang="ko-KR" altLang="en-US" sz="3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024" y="3030691"/>
            <a:ext cx="735634" cy="102271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415650" y="882804"/>
            <a:ext cx="53511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이명성 강서연 김성준 </a:t>
            </a:r>
            <a:r>
              <a:rPr lang="ko-KR" altLang="en-US" sz="2400" dirty="0" err="1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곽수현</a:t>
            </a:r>
            <a:r>
              <a:rPr lang="ko-KR" altLang="en-US" sz="2400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2400" dirty="0" err="1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전홍석</a:t>
            </a:r>
            <a:r>
              <a:rPr lang="ko-KR" altLang="en-US" sz="2400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2400" dirty="0" err="1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황인선</a:t>
            </a:r>
            <a:endParaRPr lang="ko-KR" altLang="en-US" sz="2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342901" y="355600"/>
            <a:ext cx="1270000" cy="106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498610" y="466849"/>
            <a:ext cx="6270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특화</a:t>
            </a:r>
            <a:endParaRPr lang="ko-KR" altLang="en-US" sz="2000" spc="-3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948550" y="466849"/>
            <a:ext cx="7072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C107</a:t>
            </a:r>
            <a:endParaRPr lang="ko-KR" altLang="en-US" sz="2000" spc="-15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1439" y="3237340"/>
            <a:ext cx="982049" cy="98204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70" b="37005"/>
          <a:stretch/>
        </p:blipFill>
        <p:spPr>
          <a:xfrm>
            <a:off x="5805196" y="3828640"/>
            <a:ext cx="6483769" cy="2813460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5905500" y="6642100"/>
            <a:ext cx="6213929" cy="215900"/>
          </a:xfrm>
          <a:prstGeom prst="rect">
            <a:avLst/>
          </a:prstGeom>
          <a:solidFill>
            <a:srgbClr val="FF9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08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기획의도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596782" y="2393473"/>
            <a:ext cx="436850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5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챌린지</a:t>
            </a:r>
            <a:endParaRPr lang="ko-KR" altLang="en-US" sz="115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06552" y="1893090"/>
            <a:ext cx="288412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재미</a:t>
            </a:r>
            <a:endParaRPr lang="en-US" altLang="ko-KR" sz="5400" spc="300" dirty="0" smtClean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  <a:p>
            <a:r>
              <a:rPr lang="ko-KR" altLang="en-US" sz="54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습관</a:t>
            </a:r>
            <a:endParaRPr lang="en-US" altLang="ko-KR" sz="5400" spc="300" dirty="0" smtClean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  <a:p>
            <a:r>
              <a:rPr lang="ko-KR" altLang="en-US" sz="54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동기부여</a:t>
            </a:r>
            <a:endParaRPr lang="ko-KR" altLang="en-US" sz="54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314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주요기능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47925" y="26080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경쟁</a:t>
            </a:r>
            <a:endParaRPr lang="ko-KR" altLang="en-US" sz="80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21026" y="26080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절약</a:t>
            </a:r>
            <a:endParaRPr lang="ko-KR" altLang="en-US" sz="80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31442" y="26080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저축</a:t>
            </a:r>
            <a:endParaRPr lang="ko-KR" altLang="en-US" sz="80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359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주요기능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31154" y="3626891"/>
            <a:ext cx="2425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챌린지</a:t>
            </a:r>
            <a:endParaRPr lang="ko-KR" altLang="en-US" sz="60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22644" y="4831275"/>
            <a:ext cx="1858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300" dirty="0" err="1" smtClean="0">
                <a:solidFill>
                  <a:srgbClr val="FF5D37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무</a:t>
            </a:r>
            <a:r>
              <a:rPr lang="ko-KR" altLang="en-US" sz="44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지출</a:t>
            </a:r>
            <a:endParaRPr lang="ko-KR" altLang="en-US" sz="44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00102" y="16428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solidFill>
                  <a:srgbClr val="FF937A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경쟁</a:t>
            </a:r>
            <a:endParaRPr lang="ko-KR" altLang="en-US" sz="8000" spc="300" dirty="0">
              <a:solidFill>
                <a:srgbClr val="FF937A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973203" y="16428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절약</a:t>
            </a:r>
            <a:endParaRPr lang="ko-KR" altLang="en-US" sz="80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083619" y="16428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저축</a:t>
            </a:r>
            <a:endParaRPr lang="ko-KR" altLang="en-US" sz="80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22644" y="5600716"/>
            <a:ext cx="1858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300" dirty="0" err="1">
                <a:solidFill>
                  <a:schemeClr val="accent1">
                    <a:lumMod val="7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저</a:t>
            </a:r>
            <a:r>
              <a:rPr lang="ko-KR" altLang="en-US" sz="44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지출</a:t>
            </a:r>
            <a:endParaRPr lang="ko-KR" altLang="en-US" sz="44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021740" y="3620418"/>
            <a:ext cx="2425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300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가계부</a:t>
            </a:r>
            <a:endParaRPr lang="ko-KR" altLang="en-US" sz="60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51585" y="3620418"/>
            <a:ext cx="32063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300" dirty="0" err="1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버킷리스트</a:t>
            </a:r>
            <a:endParaRPr lang="ko-KR" altLang="en-US" sz="48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84394" y="4831275"/>
            <a:ext cx="13003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300" dirty="0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공유</a:t>
            </a:r>
            <a:endParaRPr lang="ko-KR" altLang="en-US" sz="44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376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주요기능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31154" y="3626891"/>
            <a:ext cx="2425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300" dirty="0" err="1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챌린지</a:t>
            </a:r>
            <a:endParaRPr lang="ko-KR" altLang="en-US" sz="60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22644" y="4831275"/>
            <a:ext cx="1858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300" dirty="0" err="1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무지출</a:t>
            </a:r>
            <a:endParaRPr lang="ko-KR" altLang="en-US" sz="44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00102" y="16428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경쟁</a:t>
            </a:r>
            <a:endParaRPr lang="ko-KR" altLang="en-US" sz="80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973203" y="16428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solidFill>
                  <a:srgbClr val="FF937A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절약</a:t>
            </a:r>
            <a:endParaRPr lang="ko-KR" altLang="en-US" sz="8000" spc="300" dirty="0">
              <a:solidFill>
                <a:srgbClr val="FF937A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083619" y="16428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저축</a:t>
            </a:r>
            <a:endParaRPr lang="ko-KR" altLang="en-US" sz="80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22644" y="5600716"/>
            <a:ext cx="1858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300" dirty="0" err="1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저</a:t>
            </a:r>
            <a:r>
              <a:rPr lang="ko-KR" altLang="en-US" sz="4400" spc="300" dirty="0" err="1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지출</a:t>
            </a:r>
            <a:endParaRPr lang="ko-KR" altLang="en-US" sz="44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021740" y="3620418"/>
            <a:ext cx="2425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30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가계부</a:t>
            </a:r>
            <a:endParaRPr lang="ko-KR" altLang="en-US" sz="60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51585" y="3620418"/>
            <a:ext cx="32063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300" dirty="0" err="1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버킷리스트</a:t>
            </a:r>
            <a:endParaRPr lang="ko-KR" altLang="en-US" sz="48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84394" y="4831275"/>
            <a:ext cx="13003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공유</a:t>
            </a:r>
            <a:endParaRPr lang="ko-KR" altLang="en-US" sz="44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282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주요기능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31154" y="3626891"/>
            <a:ext cx="2425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300" dirty="0" err="1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챌린지</a:t>
            </a:r>
            <a:endParaRPr lang="ko-KR" altLang="en-US" sz="60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22644" y="4831275"/>
            <a:ext cx="1858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300" dirty="0" err="1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무지출</a:t>
            </a:r>
            <a:endParaRPr lang="ko-KR" altLang="en-US" sz="44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00102" y="16428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경쟁</a:t>
            </a:r>
            <a:endParaRPr lang="ko-KR" altLang="en-US" sz="80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973203" y="16428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절약</a:t>
            </a:r>
            <a:endParaRPr lang="ko-KR" altLang="en-US" sz="80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083619" y="1642833"/>
            <a:ext cx="21499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spc="300" dirty="0" smtClean="0">
                <a:solidFill>
                  <a:srgbClr val="FF937A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저축</a:t>
            </a:r>
            <a:endParaRPr lang="ko-KR" altLang="en-US" sz="8000" spc="300" dirty="0">
              <a:solidFill>
                <a:srgbClr val="FF937A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22644" y="5600716"/>
            <a:ext cx="18582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300" dirty="0" err="1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저</a:t>
            </a:r>
            <a:r>
              <a:rPr lang="ko-KR" altLang="en-US" sz="4400" spc="300" dirty="0" err="1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지출</a:t>
            </a:r>
            <a:endParaRPr lang="ko-KR" altLang="en-US" sz="44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021740" y="3620418"/>
            <a:ext cx="24256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300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가계부</a:t>
            </a:r>
            <a:endParaRPr lang="ko-KR" altLang="en-US" sz="60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51585" y="3620418"/>
            <a:ext cx="32063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버킷리스트</a:t>
            </a:r>
            <a:endParaRPr lang="ko-KR" altLang="en-US" sz="4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84394" y="4831275"/>
            <a:ext cx="13003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spc="300" dirty="0" smtClean="0">
                <a:solidFill>
                  <a:schemeClr val="bg1">
                    <a:lumMod val="8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공유</a:t>
            </a:r>
            <a:endParaRPr lang="ko-KR" altLang="en-US" sz="4400" spc="300" dirty="0">
              <a:solidFill>
                <a:schemeClr val="bg1">
                  <a:lumMod val="8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715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목업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5" name="평행 사변형 24"/>
          <p:cNvSpPr/>
          <p:nvPr/>
        </p:nvSpPr>
        <p:spPr>
          <a:xfrm flipV="1">
            <a:off x="-631788" y="853764"/>
            <a:ext cx="3551262" cy="870858"/>
          </a:xfrm>
          <a:prstGeom prst="parallelogram">
            <a:avLst>
              <a:gd name="adj" fmla="val 65833"/>
            </a:avLst>
          </a:prstGeom>
          <a:solidFill>
            <a:srgbClr val="FFA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351555" y="893625"/>
            <a:ext cx="18822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챌린지</a:t>
            </a:r>
            <a:endParaRPr lang="ko-KR" altLang="en-US" sz="48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700" y="2228850"/>
            <a:ext cx="3041650" cy="304165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282" y="0"/>
            <a:ext cx="3172408" cy="6858000"/>
          </a:xfrm>
          <a:prstGeom prst="rect">
            <a:avLst/>
          </a:prstGeom>
        </p:spPr>
      </p:pic>
      <p:sp>
        <p:nvSpPr>
          <p:cNvPr id="11" name="이등변 삼각형 10"/>
          <p:cNvSpPr/>
          <p:nvPr/>
        </p:nvSpPr>
        <p:spPr>
          <a:xfrm rot="2975300">
            <a:off x="10320543" y="-92485"/>
            <a:ext cx="315340" cy="21213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이등변 삼각형 27"/>
          <p:cNvSpPr/>
          <p:nvPr/>
        </p:nvSpPr>
        <p:spPr>
          <a:xfrm rot="8673991">
            <a:off x="10184637" y="6741316"/>
            <a:ext cx="554103" cy="233365"/>
          </a:xfrm>
          <a:prstGeom prst="triangle">
            <a:avLst>
              <a:gd name="adj" fmla="val 566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347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목업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5" name="평행 사변형 24"/>
          <p:cNvSpPr/>
          <p:nvPr/>
        </p:nvSpPr>
        <p:spPr>
          <a:xfrm flipV="1">
            <a:off x="-633394" y="853764"/>
            <a:ext cx="3486074" cy="870858"/>
          </a:xfrm>
          <a:prstGeom prst="parallelogram">
            <a:avLst>
              <a:gd name="adj" fmla="val 65833"/>
            </a:avLst>
          </a:prstGeom>
          <a:solidFill>
            <a:srgbClr val="FFE0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351555" y="893625"/>
            <a:ext cx="18822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가계부</a:t>
            </a:r>
            <a:endParaRPr lang="ko-KR" altLang="en-US" sz="48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9723" y="2343150"/>
            <a:ext cx="3238500" cy="32385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7257" y="57150"/>
            <a:ext cx="3200400" cy="68008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1018" y="57150"/>
            <a:ext cx="321945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5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목업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5" name="평행 사변형 24"/>
          <p:cNvSpPr/>
          <p:nvPr/>
        </p:nvSpPr>
        <p:spPr>
          <a:xfrm flipV="1">
            <a:off x="-631788" y="853764"/>
            <a:ext cx="3026851" cy="870858"/>
          </a:xfrm>
          <a:prstGeom prst="parallelogram">
            <a:avLst>
              <a:gd name="adj" fmla="val 65833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351555" y="893625"/>
            <a:ext cx="13163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저축</a:t>
            </a:r>
            <a:endParaRPr lang="ko-KR" altLang="en-US" sz="48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865" y="2178565"/>
            <a:ext cx="3484817" cy="348481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9447" y="0"/>
            <a:ext cx="31784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97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2663"/>
            <a:ext cx="11720274" cy="660533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81638" y="194235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문서화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0607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모서리가 둥근 직사각형 11"/>
          <p:cNvSpPr/>
          <p:nvPr/>
        </p:nvSpPr>
        <p:spPr>
          <a:xfrm>
            <a:off x="1916117" y="872032"/>
            <a:ext cx="2141687" cy="76421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1638" y="194235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문서</a:t>
            </a:r>
            <a:r>
              <a:rPr lang="ko-KR" altLang="en-US" sz="2800" spc="300" dirty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화</a:t>
            </a: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303" y="1942681"/>
            <a:ext cx="5562168" cy="475123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r="6483" b="29274"/>
          <a:stretch/>
        </p:blipFill>
        <p:spPr>
          <a:xfrm>
            <a:off x="6006484" y="1942681"/>
            <a:ext cx="5923547" cy="472919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268175" y="746311"/>
            <a:ext cx="14375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-800" dirty="0" smtClean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ＢＥ</a:t>
            </a:r>
            <a:endParaRPr lang="ko-KR" altLang="en-US" sz="6000" spc="-800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8426448" y="872032"/>
            <a:ext cx="2141687" cy="77789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786200" y="746311"/>
            <a:ext cx="14221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pc="-800" dirty="0" smtClean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ＦＥ</a:t>
            </a:r>
            <a:endParaRPr lang="ko-KR" altLang="en-US" sz="6000" spc="-800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2344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07975" y="241300"/>
            <a:ext cx="11576050" cy="637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614991" y="488882"/>
            <a:ext cx="12795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목 차</a:t>
            </a:r>
            <a:endParaRPr lang="ko-KR" altLang="en-US" sz="40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342901" y="355600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682182" y="2086098"/>
            <a:ext cx="23134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기획배경</a:t>
            </a:r>
            <a:endParaRPr lang="ko-KR" altLang="en-US" sz="48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773206" y="1287393"/>
            <a:ext cx="10744200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타원 1"/>
          <p:cNvSpPr/>
          <p:nvPr/>
        </p:nvSpPr>
        <p:spPr>
          <a:xfrm>
            <a:off x="1373167" y="1967068"/>
            <a:ext cx="1047979" cy="1047979"/>
          </a:xfrm>
          <a:prstGeom prst="ellipse">
            <a:avLst/>
          </a:prstGeom>
          <a:solidFill>
            <a:srgbClr val="FFE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435331" y="2029392"/>
            <a:ext cx="9236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01</a:t>
            </a:r>
            <a:endParaRPr lang="ko-KR" altLang="en-US" sz="5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392579" y="3488528"/>
            <a:ext cx="3603057" cy="1047979"/>
            <a:chOff x="1392579" y="4056218"/>
            <a:chExt cx="3603057" cy="1047979"/>
          </a:xfrm>
        </p:grpSpPr>
        <p:sp>
          <p:nvSpPr>
            <p:cNvPr id="31" name="TextBox 30"/>
            <p:cNvSpPr txBox="1"/>
            <p:nvPr/>
          </p:nvSpPr>
          <p:spPr>
            <a:xfrm>
              <a:off x="2682182" y="4175248"/>
              <a:ext cx="231345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dirty="0" smtClean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기획의도</a:t>
              </a:r>
              <a:endParaRPr lang="ko-KR" altLang="en-US" sz="48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33" name="타원 32"/>
            <p:cNvSpPr/>
            <p:nvPr/>
          </p:nvSpPr>
          <p:spPr>
            <a:xfrm>
              <a:off x="1392579" y="4056218"/>
              <a:ext cx="1047979" cy="1047979"/>
            </a:xfrm>
            <a:prstGeom prst="ellipse">
              <a:avLst/>
            </a:prstGeom>
            <a:solidFill>
              <a:srgbClr val="FFEB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404249" y="4118542"/>
              <a:ext cx="102463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 smtClean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02</a:t>
              </a:r>
              <a:endParaRPr lang="ko-KR" altLang="en-US" sz="5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1373167" y="5003638"/>
            <a:ext cx="2528243" cy="1047979"/>
            <a:chOff x="6781449" y="1967068"/>
            <a:chExt cx="2528243" cy="1047979"/>
          </a:xfrm>
        </p:grpSpPr>
        <p:sp>
          <p:nvSpPr>
            <p:cNvPr id="35" name="TextBox 34"/>
            <p:cNvSpPr txBox="1"/>
            <p:nvPr/>
          </p:nvSpPr>
          <p:spPr>
            <a:xfrm>
              <a:off x="8060632" y="2086098"/>
              <a:ext cx="124906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dirty="0" err="1" smtClean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목업</a:t>
              </a:r>
              <a:endParaRPr lang="ko-KR" altLang="en-US" sz="48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37" name="타원 36"/>
            <p:cNvSpPr/>
            <p:nvPr/>
          </p:nvSpPr>
          <p:spPr>
            <a:xfrm>
              <a:off x="6781449" y="1967068"/>
              <a:ext cx="1047979" cy="1047979"/>
            </a:xfrm>
            <a:prstGeom prst="ellipse">
              <a:avLst/>
            </a:prstGeom>
            <a:solidFill>
              <a:srgbClr val="FFEB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782699" y="2029392"/>
              <a:ext cx="104547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 smtClean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03</a:t>
              </a:r>
              <a:endParaRPr lang="ko-KR" altLang="en-US" sz="5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6679849" y="1967067"/>
            <a:ext cx="3060440" cy="1047979"/>
            <a:chOff x="6781449" y="4056218"/>
            <a:chExt cx="3060440" cy="1047979"/>
          </a:xfrm>
        </p:grpSpPr>
        <p:sp>
          <p:nvSpPr>
            <p:cNvPr id="45" name="TextBox 44"/>
            <p:cNvSpPr txBox="1"/>
            <p:nvPr/>
          </p:nvSpPr>
          <p:spPr>
            <a:xfrm>
              <a:off x="8060632" y="4175248"/>
              <a:ext cx="178125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dirty="0" smtClean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문서화</a:t>
              </a:r>
              <a:endParaRPr lang="ko-KR" altLang="en-US" sz="48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7" name="타원 46"/>
            <p:cNvSpPr/>
            <p:nvPr/>
          </p:nvSpPr>
          <p:spPr>
            <a:xfrm>
              <a:off x="6781449" y="4056218"/>
              <a:ext cx="1047979" cy="1047979"/>
            </a:xfrm>
            <a:prstGeom prst="ellipse">
              <a:avLst/>
            </a:prstGeom>
            <a:solidFill>
              <a:srgbClr val="FFEB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782699" y="4118542"/>
              <a:ext cx="105189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 smtClean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04</a:t>
              </a:r>
              <a:endParaRPr lang="ko-KR" altLang="en-US" sz="5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959032" y="3580583"/>
            <a:ext cx="23134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기대효과</a:t>
            </a:r>
            <a:endParaRPr lang="ko-KR" altLang="en-US" sz="48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6679849" y="3461553"/>
            <a:ext cx="1047979" cy="1047979"/>
          </a:xfrm>
          <a:prstGeom prst="ellipse">
            <a:avLst/>
          </a:prstGeom>
          <a:solidFill>
            <a:srgbClr val="FFEB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6681099" y="3523877"/>
            <a:ext cx="10310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spc="-900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0</a:t>
            </a:r>
            <a:r>
              <a:rPr lang="ko-KR" altLang="en-US" sz="5400" spc="-900" dirty="0" smtClean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５</a:t>
            </a:r>
            <a:endParaRPr lang="ko-KR" altLang="en-US" sz="5400" spc="-9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394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57" y="135357"/>
            <a:ext cx="11375572" cy="66400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81638" y="194235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문서화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261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695467" y="674959"/>
            <a:ext cx="10524983" cy="550359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11892" y="922141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기대효과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305067" y="922141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052628" y="1382845"/>
            <a:ext cx="3810659" cy="44319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소비패턴회고</a:t>
            </a:r>
            <a:endParaRPr lang="en-US" altLang="ko-KR" sz="4800" spc="300" dirty="0" smtClean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낭비예방</a:t>
            </a:r>
            <a:endParaRPr lang="en-US" altLang="ko-KR" sz="4800" spc="300" dirty="0" smtClean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건강한소비</a:t>
            </a:r>
            <a:endParaRPr lang="en-US" altLang="ko-KR" sz="4800" spc="300" dirty="0" smtClean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저축습관</a:t>
            </a:r>
            <a:endParaRPr lang="ko-KR" altLang="en-US" sz="4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862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팀원소개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9088" y="1965371"/>
            <a:ext cx="2007562" cy="162101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l="9392"/>
          <a:stretch/>
        </p:blipFill>
        <p:spPr>
          <a:xfrm>
            <a:off x="6402509" y="1965371"/>
            <a:ext cx="1390651" cy="162287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4000" y="1954822"/>
            <a:ext cx="1632691" cy="162022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6"/>
          <a:srcRect r="15040"/>
          <a:stretch/>
        </p:blipFill>
        <p:spPr>
          <a:xfrm>
            <a:off x="222016" y="1965371"/>
            <a:ext cx="1476125" cy="1609679"/>
          </a:xfrm>
          <a:prstGeom prst="rect">
            <a:avLst/>
          </a:prstGeom>
        </p:spPr>
      </p:pic>
      <p:pic>
        <p:nvPicPr>
          <p:cNvPr id="8" name="Picture 2" descr="13개의 각 루피짤 아이디어 | 웃긴 바탕화면, 웃긴 밈, 루피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2764" y="2014842"/>
            <a:ext cx="1500186" cy="1500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소심하지만 순수한 강아지 &lt;깜자&gt;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31" t="15432" r="3770" b="14398"/>
          <a:stretch/>
        </p:blipFill>
        <p:spPr bwMode="auto">
          <a:xfrm>
            <a:off x="10172700" y="2035970"/>
            <a:ext cx="1638300" cy="1479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14709" y="3652784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이명성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07500" y="3652784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강서연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414976" y="3652784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김성준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02509" y="3632368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곽수현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90042" y="3632368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전홍석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123592" y="3632368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황인선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74395" y="4377838"/>
            <a:ext cx="655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 smtClean="0">
                <a:solidFill>
                  <a:srgbClr val="FF937A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BE</a:t>
            </a:r>
            <a:endParaRPr lang="ko-KR" altLang="en-US" sz="2800" spc="-150" dirty="0">
              <a:solidFill>
                <a:srgbClr val="FF937A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74662" y="4361476"/>
            <a:ext cx="6142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>
                <a:solidFill>
                  <a:schemeClr val="accent5">
                    <a:lumMod val="7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F</a:t>
            </a:r>
            <a:r>
              <a:rPr lang="en-US" altLang="ko-KR" sz="2800" spc="-150" dirty="0" smtClean="0">
                <a:solidFill>
                  <a:schemeClr val="accent5">
                    <a:lumMod val="7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E</a:t>
            </a:r>
            <a:endParaRPr lang="ko-KR" altLang="en-US" sz="2800" spc="-150" dirty="0">
              <a:solidFill>
                <a:schemeClr val="accent5">
                  <a:lumMod val="7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467186" y="4361476"/>
            <a:ext cx="6142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 smtClean="0">
                <a:solidFill>
                  <a:schemeClr val="accent5">
                    <a:lumMod val="7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FE</a:t>
            </a:r>
            <a:endParaRPr lang="ko-KR" altLang="en-US" sz="2800" spc="-150" dirty="0">
              <a:solidFill>
                <a:schemeClr val="accent5">
                  <a:lumMod val="7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326469" y="4361476"/>
            <a:ext cx="15644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 smtClean="0">
                <a:solidFill>
                  <a:srgbClr val="FF937A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BE  </a:t>
            </a:r>
            <a:r>
              <a:rPr lang="en-US" altLang="ko-KR" sz="2800" spc="-15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Infra</a:t>
            </a:r>
            <a:endParaRPr lang="ko-KR" altLang="en-US" sz="2800" spc="-15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649728" y="4361476"/>
            <a:ext cx="6142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>
                <a:solidFill>
                  <a:schemeClr val="accent5">
                    <a:lumMod val="7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F</a:t>
            </a:r>
            <a:r>
              <a:rPr lang="en-US" altLang="ko-KR" sz="2800" spc="-150" dirty="0" smtClean="0">
                <a:solidFill>
                  <a:schemeClr val="accent5">
                    <a:lumMod val="7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E</a:t>
            </a:r>
            <a:endParaRPr lang="ko-KR" altLang="en-US" sz="2800" spc="-150" dirty="0">
              <a:solidFill>
                <a:schemeClr val="accent5">
                  <a:lumMod val="7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383278" y="4361476"/>
            <a:ext cx="655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 smtClean="0">
                <a:solidFill>
                  <a:srgbClr val="FF937A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BE</a:t>
            </a:r>
            <a:endParaRPr lang="ko-KR" altLang="en-US" sz="2800" spc="-150" dirty="0">
              <a:solidFill>
                <a:srgbClr val="FF937A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21937" y="1384422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팀장</a:t>
            </a:r>
            <a:endParaRPr lang="ko-KR" altLang="en-US" sz="2800" spc="300" dirty="0">
              <a:solidFill>
                <a:schemeClr val="tx1">
                  <a:lumMod val="65000"/>
                  <a:lumOff val="3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100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3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464457" y="464457"/>
            <a:ext cx="11212286" cy="5958114"/>
          </a:xfrm>
          <a:prstGeom prst="roundRect">
            <a:avLst>
              <a:gd name="adj" fmla="val 1147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4278282" y="2386690"/>
            <a:ext cx="35846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6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</a:rPr>
              <a:t>ＱｎＡ</a:t>
            </a:r>
            <a:endParaRPr lang="ko-KR" altLang="en-US" sz="9600" dirty="0">
              <a:latin typeface="이사만루체 Medium" panose="00000600000000000000" pitchFamily="2" charset="-127"/>
              <a:ea typeface="이사만루체 Medium" panose="00000600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75803" y="1075180"/>
            <a:ext cx="15087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 smtClean="0">
                <a:latin typeface="망고보드 또박체 B" panose="02000503000000000000" pitchFamily="50" charset="-127"/>
                <a:ea typeface="망고보드 또박체 B" panose="02000503000000000000" pitchFamily="50" charset="-127"/>
              </a:rPr>
              <a:t>티끌냥</a:t>
            </a:r>
            <a:endParaRPr lang="ko-KR" altLang="en-US" sz="3600" b="1" dirty="0">
              <a:latin typeface="망고보드 또박체 B" panose="02000503000000000000" pitchFamily="50" charset="-127"/>
              <a:ea typeface="망고보드 또박체 B" panose="02000503000000000000" pitchFamily="50" charset="-127"/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70" b="37005"/>
          <a:stretch/>
        </p:blipFill>
        <p:spPr>
          <a:xfrm>
            <a:off x="1075803" y="4978635"/>
            <a:ext cx="3327628" cy="144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90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기획배경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059" y="3209194"/>
            <a:ext cx="5094663" cy="36526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4390" y="1142689"/>
            <a:ext cx="8420188" cy="195039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직사각형 5"/>
          <p:cNvSpPr/>
          <p:nvPr/>
        </p:nvSpPr>
        <p:spPr>
          <a:xfrm>
            <a:off x="8965025" y="2392951"/>
            <a:ext cx="2508517" cy="205106"/>
          </a:xfrm>
          <a:prstGeom prst="rect">
            <a:avLst/>
          </a:prstGeom>
          <a:solidFill>
            <a:srgbClr val="FF9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85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기획배경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573" y="3187423"/>
            <a:ext cx="5094663" cy="36526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067" y="607320"/>
            <a:ext cx="9334568" cy="216219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직사각형 5"/>
          <p:cNvSpPr/>
          <p:nvPr/>
        </p:nvSpPr>
        <p:spPr>
          <a:xfrm>
            <a:off x="8747312" y="2018582"/>
            <a:ext cx="2957266" cy="121023"/>
          </a:xfrm>
          <a:prstGeom prst="rect">
            <a:avLst/>
          </a:prstGeom>
          <a:solidFill>
            <a:srgbClr val="FF9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-17964"/>
            <a:ext cx="12192000" cy="6875963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589" y="1065131"/>
            <a:ext cx="3612962" cy="519725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2"/>
          <a:stretch/>
        </p:blipFill>
        <p:spPr>
          <a:xfrm>
            <a:off x="6819201" y="1065131"/>
            <a:ext cx="3733878" cy="518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88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기획배경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그룹 9"/>
          <p:cNvGrpSpPr/>
          <p:nvPr/>
        </p:nvGrpSpPr>
        <p:grpSpPr>
          <a:xfrm rot="20841056">
            <a:off x="-325551" y="966392"/>
            <a:ext cx="4682546" cy="988752"/>
            <a:chOff x="752513" y="1054896"/>
            <a:chExt cx="4154517" cy="945286"/>
          </a:xfrm>
        </p:grpSpPr>
        <p:sp>
          <p:nvSpPr>
            <p:cNvPr id="11" name="직사각형 10"/>
            <p:cNvSpPr/>
            <p:nvPr/>
          </p:nvSpPr>
          <p:spPr>
            <a:xfrm>
              <a:off x="752513" y="1054896"/>
              <a:ext cx="4154517" cy="94528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95818" y="1080239"/>
              <a:ext cx="3491060" cy="7944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 smtClean="0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No Buy 2025</a:t>
              </a:r>
              <a:endParaRPr lang="ko-KR" altLang="en-US" sz="48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413803" y="2483266"/>
            <a:ext cx="28488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spc="300" dirty="0" err="1" smtClean="0">
                <a:solidFill>
                  <a:srgbClr val="FF5D37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무</a:t>
            </a:r>
            <a:r>
              <a:rPr lang="ko-KR" altLang="en-US" sz="72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지출</a:t>
            </a:r>
            <a:endParaRPr lang="ko-KR" altLang="en-US" sz="72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13803" y="4135535"/>
            <a:ext cx="28488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spc="300" dirty="0" err="1" smtClean="0">
                <a:solidFill>
                  <a:schemeClr val="accent5">
                    <a:lumMod val="7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저</a:t>
            </a:r>
            <a:r>
              <a:rPr lang="ko-KR" altLang="en-US" sz="72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소비</a:t>
            </a:r>
            <a:endParaRPr lang="ko-KR" altLang="en-US" sz="72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638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기획배경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 rot="20841056">
            <a:off x="49605" y="991313"/>
            <a:ext cx="39347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 smtClean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No Buy 2025</a:t>
            </a:r>
            <a:endParaRPr lang="ko-KR" altLang="en-US" sz="4800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13803" y="2483266"/>
            <a:ext cx="28488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무지출</a:t>
            </a:r>
            <a:endParaRPr lang="ko-KR" altLang="en-US" sz="72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13803" y="4135535"/>
            <a:ext cx="28488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저소비</a:t>
            </a:r>
            <a:endParaRPr lang="ko-KR" altLang="en-US" sz="72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6760276" y="470273"/>
            <a:ext cx="4877906" cy="954477"/>
            <a:chOff x="6182829" y="470273"/>
            <a:chExt cx="5790159" cy="954477"/>
          </a:xfrm>
        </p:grpSpPr>
        <p:sp>
          <p:nvSpPr>
            <p:cNvPr id="22" name="직사각형 21"/>
            <p:cNvSpPr/>
            <p:nvPr/>
          </p:nvSpPr>
          <p:spPr>
            <a:xfrm>
              <a:off x="6182829" y="470273"/>
              <a:ext cx="5544544" cy="854246"/>
            </a:xfrm>
            <a:prstGeom prst="rect">
              <a:avLst/>
            </a:prstGeom>
            <a:solidFill>
              <a:srgbClr val="FF93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475054" y="501420"/>
              <a:ext cx="153439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5400" spc="300" dirty="0" smtClean="0">
                  <a:latin typeface="이사만루체 Medium" panose="00000600000000000000" pitchFamily="2" charset="-127"/>
                  <a:ea typeface="이사만루체 Medium" panose="00000600000000000000" pitchFamily="2" charset="-127"/>
                  <a:cs typeface="Pretendard Medium" panose="02000603000000020004" pitchFamily="50" charset="-127"/>
                </a:rPr>
                <a:t>국내</a:t>
              </a:r>
              <a:endParaRPr lang="ko-KR" altLang="en-US" sz="5400" spc="300" dirty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493280" y="470273"/>
              <a:ext cx="347970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400" spc="-300" dirty="0" smtClean="0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ＹＯＮＯ</a:t>
              </a:r>
              <a:endParaRPr lang="ko-KR" altLang="en-US" sz="5400" spc="-3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8" b="14683"/>
          <a:stretch/>
        </p:blipFill>
        <p:spPr>
          <a:xfrm rot="581203">
            <a:off x="8825078" y="2093079"/>
            <a:ext cx="2679345" cy="42510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8" t="17407" r="3858" b="13427"/>
          <a:stretch/>
        </p:blipFill>
        <p:spPr>
          <a:xfrm rot="20992016">
            <a:off x="6655807" y="2069695"/>
            <a:ext cx="2714870" cy="44087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6" name="그룹 15"/>
          <p:cNvGrpSpPr/>
          <p:nvPr/>
        </p:nvGrpSpPr>
        <p:grpSpPr>
          <a:xfrm rot="20841056">
            <a:off x="-325551" y="966392"/>
            <a:ext cx="4682546" cy="988752"/>
            <a:chOff x="752513" y="1054896"/>
            <a:chExt cx="4154517" cy="945286"/>
          </a:xfrm>
          <a:solidFill>
            <a:schemeClr val="bg1">
              <a:lumMod val="85000"/>
            </a:schemeClr>
          </a:solidFill>
        </p:grpSpPr>
        <p:sp>
          <p:nvSpPr>
            <p:cNvPr id="19" name="직사각형 18"/>
            <p:cNvSpPr/>
            <p:nvPr/>
          </p:nvSpPr>
          <p:spPr>
            <a:xfrm>
              <a:off x="752513" y="1054896"/>
              <a:ext cx="4154517" cy="9452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095818" y="1080239"/>
              <a:ext cx="3491060" cy="79446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 smtClean="0">
                  <a:latin typeface="Pretendard SemiBold" panose="02000703000000020004" pitchFamily="50" charset="-127"/>
                  <a:ea typeface="Pretendard SemiBold" panose="02000703000000020004" pitchFamily="50" charset="-127"/>
                  <a:cs typeface="Pretendard SemiBold" panose="02000703000000020004" pitchFamily="50" charset="-127"/>
                </a:rPr>
                <a:t>No Buy 2025</a:t>
              </a:r>
              <a:endParaRPr lang="ko-KR" altLang="en-US" sz="48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990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기획의도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26960" y="4449489"/>
            <a:ext cx="22092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김싸피</a:t>
            </a:r>
            <a:endParaRPr lang="ko-KR" altLang="en-US" sz="54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10" y="1853238"/>
            <a:ext cx="2596251" cy="259625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7457" y="1536142"/>
            <a:ext cx="1466200" cy="14662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2154" y="3428999"/>
            <a:ext cx="1917899" cy="191789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340857" y="1915299"/>
            <a:ext cx="22236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30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싸피커피</a:t>
            </a:r>
            <a:endParaRPr lang="ko-KR" altLang="en-US" sz="40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55527" y="4175134"/>
            <a:ext cx="13933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택시</a:t>
            </a:r>
            <a:endParaRPr lang="ko-KR" altLang="en-US" sz="4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63172" y="3583735"/>
            <a:ext cx="1789084" cy="178908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25293" y="1275379"/>
            <a:ext cx="1726963" cy="1726963"/>
          </a:xfrm>
          <a:prstGeom prst="rect">
            <a:avLst/>
          </a:prstGeom>
        </p:spPr>
      </p:pic>
      <p:sp>
        <p:nvSpPr>
          <p:cNvPr id="20" name="십자형 19"/>
          <p:cNvSpPr/>
          <p:nvPr/>
        </p:nvSpPr>
        <p:spPr>
          <a:xfrm rot="2763952">
            <a:off x="9079517" y="1555888"/>
            <a:ext cx="1355220" cy="1355220"/>
          </a:xfrm>
          <a:prstGeom prst="plus">
            <a:avLst>
              <a:gd name="adj" fmla="val 4294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십자형 21"/>
          <p:cNvSpPr/>
          <p:nvPr/>
        </p:nvSpPr>
        <p:spPr>
          <a:xfrm rot="2763952">
            <a:off x="9097244" y="3727236"/>
            <a:ext cx="1440865" cy="1440865"/>
          </a:xfrm>
          <a:prstGeom prst="plus">
            <a:avLst>
              <a:gd name="adj" fmla="val 4294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77261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기획의도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620833" y="871895"/>
            <a:ext cx="28488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서비스</a:t>
            </a:r>
            <a:endParaRPr lang="ko-KR" altLang="en-US" sz="7200" spc="300" dirty="0">
              <a:solidFill>
                <a:schemeClr val="tx1">
                  <a:lumMod val="75000"/>
                  <a:lumOff val="2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047348" y="881185"/>
            <a:ext cx="5513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절약경쟁기반</a:t>
            </a:r>
            <a:endParaRPr lang="ko-KR" altLang="en-US" sz="7200" spc="300" dirty="0">
              <a:solidFill>
                <a:schemeClr val="tx1">
                  <a:lumMod val="75000"/>
                  <a:lumOff val="2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66701" y="2231215"/>
            <a:ext cx="22092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300" dirty="0" err="1" smtClean="0">
                <a:solidFill>
                  <a:srgbClr val="FF937A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챌린지</a:t>
            </a:r>
            <a:endParaRPr lang="ko-KR" altLang="en-US" sz="5400" spc="300" dirty="0">
              <a:solidFill>
                <a:srgbClr val="FF937A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54681" y="2253959"/>
            <a:ext cx="22092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300" dirty="0" err="1" smtClean="0">
                <a:solidFill>
                  <a:schemeClr val="accent5">
                    <a:lumMod val="75000"/>
                  </a:schemeClr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무지출</a:t>
            </a:r>
            <a:endParaRPr lang="ko-KR" altLang="en-US" sz="5400" spc="300" dirty="0">
              <a:solidFill>
                <a:schemeClr val="accent5">
                  <a:lumMod val="75000"/>
                </a:schemeClr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42662" y="2263510"/>
            <a:ext cx="15343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300" dirty="0" smtClean="0">
                <a:solidFill>
                  <a:srgbClr val="FF937A"/>
                </a:soli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저축</a:t>
            </a:r>
            <a:endParaRPr lang="ko-KR" altLang="en-US" sz="5400" spc="300" dirty="0">
              <a:solidFill>
                <a:srgbClr val="FF937A"/>
              </a:soli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615803" y="3832278"/>
            <a:ext cx="5561253" cy="3097361"/>
            <a:chOff x="3615803" y="3832278"/>
            <a:chExt cx="5561253" cy="3097361"/>
          </a:xfrm>
        </p:grpSpPr>
        <p:sp>
          <p:nvSpPr>
            <p:cNvPr id="18" name="TextBox 17"/>
            <p:cNvSpPr txBox="1"/>
            <p:nvPr/>
          </p:nvSpPr>
          <p:spPr>
            <a:xfrm>
              <a:off x="4287389" y="3832278"/>
              <a:ext cx="3124573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0" b="1" dirty="0" err="1" smtClean="0">
                  <a:latin typeface="망고보드 또박체 B" panose="02000503000000000000" pitchFamily="50" charset="-127"/>
                  <a:ea typeface="망고보드 또박체 B" panose="02000503000000000000" pitchFamily="50" charset="-127"/>
                </a:rPr>
                <a:t>티끌냥</a:t>
              </a:r>
              <a:endParaRPr lang="ko-KR" altLang="en-US" sz="8000" b="1" dirty="0">
                <a:latin typeface="망고보드 또박체 B" panose="02000503000000000000" pitchFamily="50" charset="-127"/>
                <a:ea typeface="망고보드 또박체 B" panose="02000503000000000000" pitchFamily="50" charset="-127"/>
              </a:endParaRPr>
            </a:p>
          </p:txBody>
        </p:sp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2607" y="5227357"/>
              <a:ext cx="1224449" cy="1702282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970" b="37005"/>
            <a:stretch/>
          </p:blipFill>
          <p:spPr>
            <a:xfrm>
              <a:off x="3615803" y="4919338"/>
              <a:ext cx="4467747" cy="19386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338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1638" y="19423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기획의도</a:t>
            </a:r>
            <a:endParaRPr lang="ko-KR" altLang="en-US" sz="28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026" name="Picture 2" descr="Profile for 삼성 청년 SW 아카데미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86"/>
          <a:stretch/>
        </p:blipFill>
        <p:spPr bwMode="auto">
          <a:xfrm>
            <a:off x="174813" y="194235"/>
            <a:ext cx="656341" cy="55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118973" y="1198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7803" y="1198179"/>
            <a:ext cx="87254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spc="300" dirty="0" err="1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결제기반</a:t>
            </a:r>
            <a:r>
              <a:rPr lang="ko-KR" altLang="en-US" sz="20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　</a:t>
            </a:r>
            <a:r>
              <a:rPr lang="ko-KR" altLang="en-US" sz="72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기록</a:t>
            </a:r>
            <a:r>
              <a:rPr lang="ko-KR" altLang="en-US" sz="20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　</a:t>
            </a:r>
            <a:r>
              <a:rPr lang="ko-KR" altLang="en-US" sz="7200" spc="300" dirty="0" smtClean="0"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가계부</a:t>
            </a:r>
            <a:endParaRPr lang="ko-KR" altLang="en-US" sz="7200" spc="300" dirty="0"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pic>
        <p:nvPicPr>
          <p:cNvPr id="11" name="Picture 2" descr="뱅크샐러드 - Apps on Google Pla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79" y="2302295"/>
            <a:ext cx="1672118" cy="1672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/>
          <a:srcRect l="1075" t="4170" b="2434"/>
          <a:stretch/>
        </p:blipFill>
        <p:spPr>
          <a:xfrm>
            <a:off x="2344886" y="2584736"/>
            <a:ext cx="1170146" cy="1187587"/>
          </a:xfrm>
          <a:prstGeom prst="rect">
            <a:avLst/>
          </a:prstGeom>
        </p:spPr>
      </p:pic>
      <p:pic>
        <p:nvPicPr>
          <p:cNvPr id="2050" name="Picture 2" descr="토스 - Google Play 앱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8512" y="2287193"/>
            <a:ext cx="1624048" cy="162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231021" y="3753102"/>
            <a:ext cx="436850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500" spc="300" dirty="0" err="1" smtClean="0">
                <a:gradFill flip="none" rotWithShape="1">
                  <a:gsLst>
                    <a:gs pos="3000">
                      <a:srgbClr val="FF937A"/>
                    </a:gs>
                    <a:gs pos="100000">
                      <a:srgbClr val="FFE093"/>
                    </a:gs>
                  </a:gsLst>
                  <a:lin ang="8100000" scaled="1"/>
                  <a:tileRect/>
                </a:gradFill>
                <a:latin typeface="이사만루체 Medium" panose="00000600000000000000" pitchFamily="2" charset="-127"/>
                <a:ea typeface="이사만루체 Medium" panose="00000600000000000000" pitchFamily="2" charset="-127"/>
                <a:cs typeface="Pretendard Medium" panose="02000603000000020004" pitchFamily="50" charset="-127"/>
              </a:rPr>
              <a:t>챌린지</a:t>
            </a:r>
            <a:endParaRPr lang="ko-KR" altLang="en-US" sz="11500" spc="300" dirty="0">
              <a:gradFill flip="none" rotWithShape="1">
                <a:gsLst>
                  <a:gs pos="3000">
                    <a:srgbClr val="FF937A"/>
                  </a:gs>
                  <a:gs pos="100000">
                    <a:srgbClr val="FFE093"/>
                  </a:gs>
                </a:gsLst>
                <a:lin ang="8100000" scaled="1"/>
                <a:tileRect/>
              </a:gradFill>
              <a:latin typeface="이사만루체 Medium" panose="00000600000000000000" pitchFamily="2" charset="-127"/>
              <a:ea typeface="이사만루체 Medium" panose="00000600000000000000" pitchFamily="2" charset="-127"/>
              <a:cs typeface="Pretendard Medium" panose="02000603000000020004" pitchFamily="50" charset="-127"/>
            </a:endParaRPr>
          </a:p>
        </p:txBody>
      </p:sp>
      <p:sp>
        <p:nvSpPr>
          <p:cNvPr id="17" name="십자형 16"/>
          <p:cNvSpPr/>
          <p:nvPr/>
        </p:nvSpPr>
        <p:spPr>
          <a:xfrm>
            <a:off x="5315857" y="3138355"/>
            <a:ext cx="1545771" cy="1545771"/>
          </a:xfrm>
          <a:prstGeom prst="plus">
            <a:avLst>
              <a:gd name="adj" fmla="val 4294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70" b="37005"/>
          <a:stretch/>
        </p:blipFill>
        <p:spPr>
          <a:xfrm>
            <a:off x="7872007" y="5402276"/>
            <a:ext cx="3354793" cy="145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25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</TotalTime>
  <Words>151</Words>
  <Application>Microsoft Office PowerPoint</Application>
  <PresentationFormat>와이드스크린</PresentationFormat>
  <Paragraphs>116</Paragraphs>
  <Slides>23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망고보드 또박체 B</vt:lpstr>
      <vt:lpstr>이사만루체 Medium</vt:lpstr>
      <vt:lpstr>맑은 고딕</vt:lpstr>
      <vt:lpstr>Pretendard SemiBold</vt:lpstr>
      <vt:lpstr>Arial</vt:lpstr>
      <vt:lpstr>Pretendard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61</cp:revision>
  <dcterms:created xsi:type="dcterms:W3CDTF">2025-03-19T07:58:10Z</dcterms:created>
  <dcterms:modified xsi:type="dcterms:W3CDTF">2025-03-21T00:04:36Z</dcterms:modified>
</cp:coreProperties>
</file>

<file path=docProps/thumbnail.jpeg>
</file>